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haroni" panose="02010803020104030203" pitchFamily="2" charset="-79"/>
      <p:bold r:id="rId14"/>
    </p:embeddedFont>
    <p:embeddedFont>
      <p:font typeface="Arial Rounded MT Bold" panose="020F0704030504030204" pitchFamily="34" charset="0"/>
      <p:regular r:id="rId15"/>
    </p:embeddedFont>
    <p:embeddedFont>
      <p:font typeface="Bahnschrift" panose="020B0502040204020203" pitchFamily="34" charset="0"/>
      <p:regular r:id="rId16"/>
      <p:bold r:id="rId17"/>
    </p:embeddedFont>
    <p:embeddedFont>
      <p:font typeface="Cambria Math" panose="02040503050406030204" pitchFamily="18" charset="0"/>
      <p:regular r:id="rId18"/>
    </p:embeddedFont>
    <p:embeddedFont>
      <p:font typeface="Clear Sans Regular Bold" panose="020B0604020202020204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Franklin Gothic Heavy" panose="020B0903020102020204" pitchFamily="34" charset="0"/>
      <p:regular r:id="rId24"/>
      <p:italic r:id="rId25"/>
    </p:embeddedFont>
    <p:embeddedFont>
      <p:font typeface="Franklin Gothic Medium" panose="020B0603020102020204" pitchFamily="34" charset="0"/>
      <p:regular r:id="rId26"/>
      <p:italic r:id="rId27"/>
    </p:embeddedFont>
    <p:embeddedFont>
      <p:font typeface="Gill Sans Ultra Bold Condensed" panose="020B0A06020104020203" pitchFamily="3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85" autoAdjust="0"/>
    <p:restoredTop sz="74217" autoAdjust="0"/>
  </p:normalViewPr>
  <p:slideViewPr>
    <p:cSldViewPr>
      <p:cViewPr varScale="1">
        <p:scale>
          <a:sx n="31" d="100"/>
          <a:sy n="31" d="100"/>
        </p:scale>
        <p:origin x="85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AppData\Roaming\Microsoft\Excel\Data%20Modeling-AccentureInternship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AppData\Roaming\Microsoft\Excel\Data%20Modeling-AccentureInternship%20(version%201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defRPr>
            </a:pP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Top 5 Categories</a:t>
            </a:r>
            <a:r>
              <a:rPr lang="en-US" sz="2400" b="1" baseline="0" dirty="0">
                <a:latin typeface="Aharoni" panose="02010803020104030203" pitchFamily="2" charset="-79"/>
                <a:cs typeface="Aharoni" panose="02010803020104030203" pitchFamily="2" charset="-79"/>
              </a:rPr>
              <a:t> by</a:t>
            </a: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 Aggregate Popularity</a:t>
            </a:r>
            <a:r>
              <a:rPr lang="en-US" sz="2400" b="1" baseline="0" dirty="0">
                <a:latin typeface="Aharoni" panose="02010803020104030203" pitchFamily="2" charset="-79"/>
                <a:cs typeface="Aharoni" panose="02010803020104030203" pitchFamily="2" charset="-79"/>
              </a:rPr>
              <a:t> s</a:t>
            </a: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core</a:t>
            </a:r>
          </a:p>
          <a:p>
            <a:pPr>
              <a:defRPr sz="2400">
                <a:latin typeface="Aharoni" panose="02010803020104030203" pitchFamily="2" charset="-79"/>
                <a:cs typeface="Aharoni" panose="02010803020104030203" pitchFamily="2" charset="-79"/>
              </a:defRPr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Aggregate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8-4146-9E5E-BF3B10F9E3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50656192"/>
        <c:axId val="1750657152"/>
      </c:barChart>
      <c:catAx>
        <c:axId val="1750656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r>
                  <a:rPr lang="en-US" sz="1800">
                    <a:latin typeface="Bahnschrift" panose="020B0502040204020203" pitchFamily="34" charset="0"/>
                  </a:rPr>
                  <a:t>Category</a:t>
                </a:r>
              </a:p>
              <a:p>
                <a:pPr>
                  <a:defRPr sz="1800">
                    <a:latin typeface="Bahnschrift" panose="020B0502040204020203" pitchFamily="34" charset="0"/>
                  </a:defRPr>
                </a:pPr>
                <a:endParaRPr lang="en-US" sz="1800">
                  <a:latin typeface="Bahnschrift" panose="020B0502040204020203" pitchFamily="34" charset="0"/>
                </a:endParaRPr>
              </a:p>
            </c:rich>
          </c:tx>
          <c:layout>
            <c:manualLayout>
              <c:xMode val="edge"/>
              <c:yMode val="edge"/>
              <c:x val="0.4519709098862642"/>
              <c:y val="0.83606481481481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750657152"/>
        <c:crosses val="autoZero"/>
        <c:auto val="1"/>
        <c:lblAlgn val="ctr"/>
        <c:lblOffset val="100"/>
        <c:noMultiLvlLbl val="0"/>
      </c:catAx>
      <c:valAx>
        <c:axId val="175065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r>
                  <a:rPr lang="en-IN" sz="2000" dirty="0">
                    <a:latin typeface="Bahnschrift" panose="020B0502040204020203" pitchFamily="34" charset="0"/>
                  </a:rPr>
                  <a:t>Aggregate Score</a:t>
                </a:r>
              </a:p>
            </c:rich>
          </c:tx>
          <c:layout>
            <c:manualLayout>
              <c:xMode val="edge"/>
              <c:yMode val="edge"/>
              <c:x val="9.9874645752090767E-4"/>
              <c:y val="0.32702948896093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750656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5400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>
                <a:latin typeface="Arial Rounded MT Bold" panose="020F0704030504030204" pitchFamily="34" charset="0"/>
              </a:rPr>
              <a:t>Top 5 Categories on the basis of Aggregate score</a:t>
            </a:r>
          </a:p>
          <a:p>
            <a:pPr>
              <a:defRPr sz="2800"/>
            </a:pP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Aggregate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C2-473C-A4F0-870016E3B9C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C2-473C-A4F0-870016E3B9C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C2-473C-A4F0-870016E3B9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C2-473C-A4F0-870016E3B9C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AC2-473C-A4F0-870016E3B9CE}"/>
              </c:ext>
            </c:extLst>
          </c:dPt>
          <c:dLbls>
            <c:dLbl>
              <c:idx val="2"/>
              <c:layout>
                <c:manualLayout>
                  <c:x val="-1.4739229024943311E-2"/>
                  <c:y val="0"/>
                </c:manualLayout>
              </c:layout>
              <c:spPr>
                <a:noFill/>
                <a:ln w="28575"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ahnschrift" panose="020B050204020402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AC2-473C-A4F0-870016E3B9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AC2-473C-A4F0-870016E3B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-79446" y="0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304800" y="3305349"/>
            <a:ext cx="7137449" cy="123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4800" b="1" spc="-105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Analysis-Social Buzz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FA0B1F75-C8EA-2AB8-E124-D36503EB6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0"/>
    </mc:Choice>
    <mc:Fallback>
      <p:transition spd="slow" advTm="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ill Sans Ultra Bold Condensed" panose="020B0A0602010402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DB996C-6D08-C7EB-B5BE-C17F3710D666}"/>
              </a:ext>
            </a:extLst>
          </p:cNvPr>
          <p:cNvSpPr txBox="1"/>
          <p:nvPr/>
        </p:nvSpPr>
        <p:spPr>
          <a:xfrm>
            <a:off x="11581832" y="1161805"/>
            <a:ext cx="5677467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>
                <a:latin typeface="Aptos" panose="020B0004020202020204" pitchFamily="34" charset="0"/>
              </a:rPr>
              <a:t>Analysis </a:t>
            </a:r>
          </a:p>
          <a:p>
            <a:r>
              <a:rPr lang="en-IN" sz="2400" b="1" dirty="0">
                <a:latin typeface="Aptos" panose="020B0004020202020204" pitchFamily="34" charset="0"/>
              </a:rPr>
              <a:t>Based on our analysis , we’ve found out that the Social Buzz’s  top 5 categories of  content are Animals, Science, Healthy eating, Technology and Food. It shows that people enjoy real-life and factual content the most.</a:t>
            </a:r>
          </a:p>
          <a:p>
            <a:pPr algn="ctr"/>
            <a:endParaRPr lang="en-IN" sz="2400" b="1" dirty="0">
              <a:latin typeface="Aptos" panose="020B0004020202020204" pitchFamily="34" charset="0"/>
            </a:endParaRPr>
          </a:p>
          <a:p>
            <a:pPr algn="ctr"/>
            <a:r>
              <a:rPr lang="en-IN" sz="2400" b="1" u="sng" dirty="0">
                <a:latin typeface="Aptos" panose="020B0004020202020204" pitchFamily="34" charset="0"/>
              </a:rPr>
              <a:t>Insight</a:t>
            </a:r>
          </a:p>
          <a:p>
            <a:r>
              <a:rPr lang="en-IN" sz="2400" b="1" dirty="0">
                <a:latin typeface="Aptos" panose="020B0004020202020204" pitchFamily="34" charset="0"/>
              </a:rPr>
              <a:t>Food is a common theme with top 5  categories with “healthy eating”  ranking the highest. This may give an indication to the audience within your user base . You could use this insight to create a campaign and work with healthy eating brands  boost user engagement.</a:t>
            </a:r>
          </a:p>
          <a:p>
            <a:endParaRPr lang="en-IN" sz="2400" b="1" dirty="0">
              <a:latin typeface="Aptos" panose="020B0004020202020204" pitchFamily="34" charset="0"/>
            </a:endParaRPr>
          </a:p>
          <a:p>
            <a:pPr algn="ctr"/>
            <a:r>
              <a:rPr lang="en-IN" sz="2400" b="1" u="sng" dirty="0">
                <a:latin typeface="Aptos" panose="020B0004020202020204" pitchFamily="34" charset="0"/>
              </a:rPr>
              <a:t>Next Steps</a:t>
            </a:r>
          </a:p>
          <a:p>
            <a:r>
              <a:rPr lang="en-IN" sz="2400" b="1" dirty="0">
                <a:latin typeface="Aptos" panose="020B0004020202020204" pitchFamily="34" charset="0"/>
              </a:rPr>
              <a:t>This ad-hoc analysis is very insightful and but it’s time to take this analysis into large scale production for real time understanding of your </a:t>
            </a:r>
            <a:r>
              <a:rPr lang="en-IN" sz="2400" b="1" dirty="0" err="1">
                <a:latin typeface="Aptos" panose="020B0004020202020204" pitchFamily="34" charset="0"/>
              </a:rPr>
              <a:t>busines</a:t>
            </a:r>
            <a:r>
              <a:rPr lang="en-IN" sz="2400" b="1" dirty="0">
                <a:latin typeface="Aptos" panose="020B0004020202020204" pitchFamily="34" charset="0"/>
              </a:rPr>
              <a:t>.</a:t>
            </a:r>
          </a:p>
          <a:p>
            <a:endParaRPr lang="en-IN" sz="2400" b="1" dirty="0">
              <a:latin typeface="Aptos" panose="020B0004020202020204" pitchFamily="34" charset="0"/>
            </a:endParaRPr>
          </a:p>
          <a:p>
            <a:endParaRPr lang="en-IN" sz="2400" b="1" dirty="0">
              <a:latin typeface="Aptos" panose="020B0004020202020204" pitchFamily="34" charset="0"/>
            </a:endParaRPr>
          </a:p>
          <a:p>
            <a:endParaRPr lang="en-IN" sz="2400" b="1" dirty="0">
              <a:latin typeface="Aptos" panose="020B0004020202020204" pitchFamily="34" charset="0"/>
            </a:endParaRPr>
          </a:p>
          <a:p>
            <a:endParaRPr lang="en-IN" sz="2400" b="1" dirty="0">
              <a:latin typeface="Aptos" panose="020B0004020202020204" pitchFamily="34" charset="0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0AC3BD3-11D6-6FAC-E206-5673D157F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88"/>
    </mc:Choice>
    <mc:Fallback>
      <p:transition spd="slow" advTm="26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D372314-1E20-CF6C-FAD8-6BF2D5131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6"/>
    </mc:Choice>
    <mc:Fallback>
      <p:transition spd="slow" advTm="5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581219"/>
            <a:chOff x="0" y="0"/>
            <a:chExt cx="11564591" cy="744162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u="sng" spc="-80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143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+mj-lt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+mj-lt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+mj-lt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+mj-lt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+mj-lt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9EE7942-18EE-A49F-1828-92E13BFFE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4"/>
    </mc:Choice>
    <mc:Fallback>
      <p:transition spd="slow" advTm="13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876015" y="1813751"/>
            <a:ext cx="7506985" cy="646766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Social Buzz is a fast growing technology unicorn that need to adapt quickly to its global scale.</a:t>
            </a:r>
          </a:p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Accenture has begun a 3 month POC focusing on these tasks:</a:t>
            </a:r>
          </a:p>
          <a:p>
            <a:pPr marL="514350" indent="-514350">
              <a:buAutoNum type="arabicParenR"/>
            </a:pPr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An audit of Social Buzz’s big data practises</a:t>
            </a:r>
          </a:p>
          <a:p>
            <a:pPr marL="514350" indent="-514350">
              <a:buAutoNum type="arabicParenR"/>
            </a:pPr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Recommendations for a successful IPO.</a:t>
            </a:r>
          </a:p>
          <a:p>
            <a:pPr marL="514350" indent="-514350">
              <a:buAutoNum type="arabicParenR"/>
            </a:pPr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Analysis of finding Social  Buzz’s top 5 most popular categories of content.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Project Recap</a:t>
            </a: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5D753C10-C13E-FC6D-F7F1-AFE131E3F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30"/>
    </mc:Choice>
    <mc:Fallback>
      <p:transition spd="slow" advTm="2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27681" y="-490087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061372" y="616623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62400" y="2308953"/>
            <a:ext cx="489420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Problem</a:t>
            </a:r>
          </a:p>
        </p:txBody>
      </p:sp>
      <p:sp useBgFill="1">
        <p:nvSpPr>
          <p:cNvPr id="22" name="TextBox 21">
            <a:extLst>
              <a:ext uri="{FF2B5EF4-FFF2-40B4-BE49-F238E27FC236}">
                <a16:creationId xmlns:a16="http://schemas.microsoft.com/office/drawing/2014/main" id="{3C5F0418-65BC-0742-9389-AC52F78402F2}"/>
              </a:ext>
            </a:extLst>
          </p:cNvPr>
          <p:cNvSpPr txBox="1"/>
          <p:nvPr/>
        </p:nvSpPr>
        <p:spPr>
          <a:xfrm>
            <a:off x="2547570" y="4288074"/>
            <a:ext cx="5105626" cy="6001643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Over 100000 posts per day.</a:t>
            </a:r>
          </a:p>
          <a:p>
            <a:endParaRPr lang="en-IN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36,500,000 pieces of content per year.</a:t>
            </a:r>
          </a:p>
          <a:p>
            <a:endParaRPr lang="en-IN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But how to capitalize on it when there is so much?</a:t>
            </a:r>
          </a:p>
          <a:p>
            <a:endParaRPr lang="en-IN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Analysis of finding Social  Buzz’s top 5 most popular categories of content.</a:t>
            </a:r>
          </a:p>
          <a:p>
            <a:endParaRPr lang="en-IN" dirty="0"/>
          </a:p>
          <a:p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459C2D8-7662-E579-D08A-BA0B9C2D4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5"/>
    </mc:Choice>
    <mc:Fallback>
      <p:transition spd="slow" advTm="17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704661" y="7443450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71438" y="7421293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295858" y="4171437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247018" y="1230525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606F06-57F0-6A0E-722B-389CCD128411}"/>
              </a:ext>
            </a:extLst>
          </p:cNvPr>
          <p:cNvSpPr txBox="1"/>
          <p:nvPr/>
        </p:nvSpPr>
        <p:spPr>
          <a:xfrm>
            <a:off x="14251519" y="1708583"/>
            <a:ext cx="4098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Alexander Fleming</a:t>
            </a:r>
          </a:p>
          <a:p>
            <a:r>
              <a:rPr lang="en-IN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4758BE-795F-63C2-88F7-1903E634CDF9}"/>
              </a:ext>
            </a:extLst>
          </p:cNvPr>
          <p:cNvSpPr txBox="1"/>
          <p:nvPr/>
        </p:nvSpPr>
        <p:spPr>
          <a:xfrm>
            <a:off x="14293092" y="4221947"/>
            <a:ext cx="28519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Marcos </a:t>
            </a:r>
            <a:r>
              <a:rPr lang="en-IN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Rompton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Senior Principle </a:t>
            </a:r>
          </a:p>
          <a:p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748B93-643E-63D0-9104-D9D0D001705F}"/>
              </a:ext>
            </a:extLst>
          </p:cNvPr>
          <p:cNvSpPr txBox="1"/>
          <p:nvPr/>
        </p:nvSpPr>
        <p:spPr>
          <a:xfrm>
            <a:off x="14369676" y="7889438"/>
            <a:ext cx="28519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Ankita Srivastava </a:t>
            </a:r>
          </a:p>
          <a:p>
            <a:r>
              <a:rPr lang="en-I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Data analyst </a:t>
            </a:r>
          </a:p>
          <a:p>
            <a:endParaRPr lang="en-IN" dirty="0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3A4EC709-886A-4F10-7710-F10443642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6"/>
    </mc:Choice>
    <mc:Fallback>
      <p:transition spd="slow" advTm="13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Consolas" panose="020B0609020204030204" pitchFamily="49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6CAEB5-2F7A-6C13-6B35-150AA86CD43E}"/>
              </a:ext>
            </a:extLst>
          </p:cNvPr>
          <p:cNvSpPr txBox="1"/>
          <p:nvPr/>
        </p:nvSpPr>
        <p:spPr>
          <a:xfrm>
            <a:off x="4219675" y="1383698"/>
            <a:ext cx="551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Requirements gathering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E2D291-9159-7B05-A257-86A26318BD3D}"/>
              </a:ext>
            </a:extLst>
          </p:cNvPr>
          <p:cNvSpPr txBox="1"/>
          <p:nvPr/>
        </p:nvSpPr>
        <p:spPr>
          <a:xfrm>
            <a:off x="6000291" y="2809140"/>
            <a:ext cx="428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+mj-lt"/>
              </a:rPr>
              <a:t>Data  Collection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45CCBF-79AC-18C5-4FC8-09F6E8F61DA3}"/>
              </a:ext>
            </a:extLst>
          </p:cNvPr>
          <p:cNvSpPr txBox="1"/>
          <p:nvPr/>
        </p:nvSpPr>
        <p:spPr>
          <a:xfrm>
            <a:off x="7955370" y="4503770"/>
            <a:ext cx="6446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+mj-lt"/>
              </a:rPr>
              <a:t>Data cleanup and </a:t>
            </a:r>
            <a:r>
              <a:rPr lang="en-IN" sz="3600" dirty="0" err="1">
                <a:solidFill>
                  <a:schemeClr val="bg1"/>
                </a:solidFill>
                <a:latin typeface="+mj-lt"/>
              </a:rPr>
              <a:t>Modeling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  <a:p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5A5BD8-E5E2-0FBB-D675-EB7B6A0839B0}"/>
              </a:ext>
            </a:extLst>
          </p:cNvPr>
          <p:cNvSpPr txBox="1"/>
          <p:nvPr/>
        </p:nvSpPr>
        <p:spPr>
          <a:xfrm>
            <a:off x="9730179" y="6206557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+mj-lt"/>
              </a:rPr>
              <a:t>Data Analysis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9F14AB-5A12-E3BA-97DC-4353E6DEC52D}"/>
              </a:ext>
            </a:extLst>
          </p:cNvPr>
          <p:cNvSpPr txBox="1"/>
          <p:nvPr/>
        </p:nvSpPr>
        <p:spPr>
          <a:xfrm>
            <a:off x="11537449" y="7975777"/>
            <a:ext cx="368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+mj-lt"/>
              </a:rPr>
              <a:t>Uncover Insights 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CB10222E-03F6-C8E6-842D-E29E292D3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30"/>
    </mc:Choice>
    <mc:Fallback>
      <p:transition spd="slow" advTm="34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239000" y="488781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u="sng" spc="-80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0A9BC2-2EA2-D61C-D29C-F7BF32F396F2}"/>
              </a:ext>
            </a:extLst>
          </p:cNvPr>
          <p:cNvSpPr txBox="1"/>
          <p:nvPr/>
        </p:nvSpPr>
        <p:spPr>
          <a:xfrm>
            <a:off x="517112" y="3131337"/>
            <a:ext cx="4680000" cy="180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solidFill>
                  <a:srgbClr val="EEECE1">
                    <a:lumMod val="25000"/>
                  </a:srgbClr>
                </a:solidFill>
                <a:latin typeface="Aptos" panose="020B0004020202020204" pitchFamily="34" charset="0"/>
              </a:rPr>
              <a:t>Unique Categories</a:t>
            </a:r>
          </a:p>
          <a:p>
            <a:pPr algn="ctr"/>
            <a:r>
              <a:rPr lang="en-IN" sz="3600" b="1" dirty="0">
                <a:solidFill>
                  <a:srgbClr val="EEECE1">
                    <a:lumMod val="25000"/>
                  </a:srgbClr>
                </a:solidFill>
                <a:latin typeface="Aptos" panose="020B0004020202020204" pitchFamily="34" charset="0"/>
              </a:rPr>
              <a:t>16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6149-DFE6-C272-2940-6000937D0FB6}"/>
              </a:ext>
            </a:extLst>
          </p:cNvPr>
          <p:cNvSpPr txBox="1"/>
          <p:nvPr/>
        </p:nvSpPr>
        <p:spPr>
          <a:xfrm>
            <a:off x="5664829" y="3114020"/>
            <a:ext cx="6450971" cy="19082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solidFill>
                  <a:srgbClr val="EEECE1">
                    <a:lumMod val="25000"/>
                  </a:srgbClr>
                </a:solidFill>
                <a:latin typeface="Aptos" panose="020B0004020202020204" pitchFamily="34" charset="0"/>
              </a:rPr>
              <a:t>Reaction to “Animal” Posts </a:t>
            </a:r>
            <a:r>
              <a:rPr lang="en-IN" sz="3600" b="1" dirty="0">
                <a:solidFill>
                  <a:srgbClr val="EEECE1">
                    <a:lumMod val="25000"/>
                  </a:srgbClr>
                </a:solidFill>
                <a:latin typeface="Aptos" panose="020B0004020202020204" pitchFamily="34" charset="0"/>
              </a:rPr>
              <a:t>1897</a:t>
            </a:r>
          </a:p>
          <a:p>
            <a:endParaRPr lang="en-IN" sz="2800" b="1" dirty="0">
              <a:solidFill>
                <a:srgbClr val="EEECE1">
                  <a:lumMod val="25000"/>
                </a:srgbClr>
              </a:solidFill>
              <a:latin typeface="Aptos" panose="020B0004020202020204" pitchFamily="34" charset="0"/>
            </a:endParaRP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6DD0E2-D9C8-EC58-7962-3A660A95B30A}"/>
              </a:ext>
            </a:extLst>
          </p:cNvPr>
          <p:cNvSpPr txBox="1"/>
          <p:nvPr/>
        </p:nvSpPr>
        <p:spPr>
          <a:xfrm>
            <a:off x="12742597" y="3114019"/>
            <a:ext cx="5240603" cy="19082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solidFill>
                  <a:srgbClr val="EEECE1">
                    <a:lumMod val="25000"/>
                  </a:srgbClr>
                </a:solidFill>
                <a:latin typeface="Aptos" panose="020B0004020202020204" pitchFamily="34" charset="0"/>
              </a:rPr>
              <a:t>Month with most posts  </a:t>
            </a:r>
            <a:r>
              <a:rPr lang="en-IN" sz="3600" b="1" dirty="0">
                <a:solidFill>
                  <a:srgbClr val="EEECE1">
                    <a:lumMod val="25000"/>
                  </a:srgbClr>
                </a:solidFill>
                <a:latin typeface="Aptos" panose="020B0004020202020204" pitchFamily="34" charset="0"/>
              </a:rPr>
              <a:t>January </a:t>
            </a:r>
          </a:p>
          <a:p>
            <a:endParaRPr lang="en-IN" sz="2800" b="1" dirty="0">
              <a:solidFill>
                <a:srgbClr val="EEECE1">
                  <a:lumMod val="25000"/>
                </a:srgbClr>
              </a:solidFill>
              <a:latin typeface="Aptos" panose="020B0004020202020204" pitchFamily="34" charset="0"/>
            </a:endParaRPr>
          </a:p>
          <a:p>
            <a:endParaRPr lang="en-IN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9F171DC-4B3E-6AEC-41CC-FD4E2A121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1"/>
    </mc:Choice>
    <mc:Fallback>
      <p:transition spd="slow" advTm="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8BD8F067-F5E1-A85F-82B4-214C661008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038418"/>
              </p:ext>
            </p:extLst>
          </p:nvPr>
        </p:nvGraphicFramePr>
        <p:xfrm>
          <a:off x="4659008" y="2257509"/>
          <a:ext cx="11416166" cy="5702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EC481999-3DFE-7A08-1A59-B163E5260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4"/>
    </mc:Choice>
    <mc:Fallback>
      <p:transition spd="slow" advTm="10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33F493F6-39E4-319A-0F27-433F44B186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55901"/>
              </p:ext>
            </p:extLst>
          </p:nvPr>
        </p:nvGraphicFramePr>
        <p:xfrm>
          <a:off x="4724401" y="1383832"/>
          <a:ext cx="11201400" cy="6940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BB528948-D0FA-1BD7-2627-F626F7B5D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1"/>
    </mc:Choice>
    <mc:Fallback>
      <p:transition spd="slow" advTm="10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334</Words>
  <Application>Microsoft Office PowerPoint</Application>
  <PresentationFormat>Custom</PresentationFormat>
  <Paragraphs>92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Gill Sans Ultra Bold Condensed</vt:lpstr>
      <vt:lpstr>Consolas</vt:lpstr>
      <vt:lpstr>Bahnschrift</vt:lpstr>
      <vt:lpstr>Graphik Regular</vt:lpstr>
      <vt:lpstr>Calibri</vt:lpstr>
      <vt:lpstr>Aharoni</vt:lpstr>
      <vt:lpstr>Franklin Gothic Medium</vt:lpstr>
      <vt:lpstr>Arial Rounded MT Bold</vt:lpstr>
      <vt:lpstr>Cambria Math</vt:lpstr>
      <vt:lpstr>Clear Sans Regular Bold</vt:lpstr>
      <vt:lpstr>Aptos</vt:lpstr>
      <vt:lpstr>Franklin Gothic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SANJAY LAL</cp:lastModifiedBy>
  <cp:revision>16</cp:revision>
  <dcterms:created xsi:type="dcterms:W3CDTF">2006-08-16T00:00:00Z</dcterms:created>
  <dcterms:modified xsi:type="dcterms:W3CDTF">2024-07-14T19:14:04Z</dcterms:modified>
  <dc:identifier>DAEhDyfaYKE</dc:identifier>
</cp:coreProperties>
</file>